
<file path=[Content_Types].xml><?xml version="1.0" encoding="utf-8"?>
<Types xmlns="http://schemas.openxmlformats.org/package/2006/content-types">
  <Default Extension="png" ContentType="image/png"/>
  <Default Extension="mpg" ContentType="video/mpe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6" r:id="rId2"/>
    <p:sldId id="258" r:id="rId3"/>
    <p:sldId id="262" r:id="rId4"/>
    <p:sldId id="267" r:id="rId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31"/>
    <p:restoredTop sz="80732"/>
  </p:normalViewPr>
  <p:slideViewPr>
    <p:cSldViewPr snapToGrid="0" snapToObjects="1" showGuides="1">
      <p:cViewPr varScale="1">
        <p:scale>
          <a:sx n="82" d="100"/>
          <a:sy n="82" d="100"/>
        </p:scale>
        <p:origin x="1088" y="160"/>
      </p:cViewPr>
      <p:guideLst>
        <p:guide orient="horz" pos="2137"/>
        <p:guide pos="2835"/>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353707-B61E-9749-8424-0D337BCDB06C}" type="datetimeFigureOut">
              <a:rPr lang="en-US" smtClean="0"/>
              <a:t>8/26/19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F6B30-C165-4241-874B-E53593932F3E}" type="slidenum">
              <a:rPr lang="en-US" smtClean="0"/>
              <a:t>‹#›</a:t>
            </a:fld>
            <a:endParaRPr lang="en-US"/>
          </a:p>
        </p:txBody>
      </p:sp>
    </p:spTree>
    <p:extLst>
      <p:ext uri="{BB962C8B-B14F-4D97-AF65-F5344CB8AC3E}">
        <p14:creationId xmlns:p14="http://schemas.microsoft.com/office/powerpoint/2010/main" val="829296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manifests that the diffusion of each compound remains unaltered by the presence of the molecules of other compounds. This observation is valid for both temperatures examined. Given that the composition of the mixture under confinement is different for different kerogen structures and varies also as a function of temperature, the diffusion mechanism stays unaltered in the mixture regardless of its composition. As a result, it may be sufficient when studying SG transport to focus on the pure components alone </a:t>
            </a:r>
            <a:endParaRPr lang="en-US" dirty="0"/>
          </a:p>
          <a:p>
            <a:endParaRPr lang="en-US" dirty="0"/>
          </a:p>
        </p:txBody>
      </p:sp>
      <p:sp>
        <p:nvSpPr>
          <p:cNvPr id="4" name="Slide Number Placeholder 3"/>
          <p:cNvSpPr>
            <a:spLocks noGrp="1"/>
          </p:cNvSpPr>
          <p:nvPr>
            <p:ph type="sldNum" sz="quarter" idx="5"/>
          </p:nvPr>
        </p:nvSpPr>
        <p:spPr/>
        <p:txBody>
          <a:bodyPr/>
          <a:lstStyle/>
          <a:p>
            <a:fld id="{3E3F6B30-C165-4241-874B-E53593932F3E}" type="slidenum">
              <a:rPr lang="en-US" smtClean="0"/>
              <a:t>3</a:t>
            </a:fld>
            <a:endParaRPr lang="en-US"/>
          </a:p>
        </p:txBody>
      </p:sp>
    </p:spTree>
    <p:extLst>
      <p:ext uri="{BB962C8B-B14F-4D97-AF65-F5344CB8AC3E}">
        <p14:creationId xmlns:p14="http://schemas.microsoft.com/office/powerpoint/2010/main" val="1892140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17B6A0-88F7-EF44-8995-EA65735EB89C}"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C65E3A-CD07-524F-968D-A714C7D25A08}" type="slidenum">
              <a:rPr lang="en-US" smtClean="0"/>
              <a:t>‹#›</a:t>
            </a:fld>
            <a:endParaRPr lang="en-US"/>
          </a:p>
        </p:txBody>
      </p:sp>
      <p:grpSp>
        <p:nvGrpSpPr>
          <p:cNvPr id="8" name="Group 7">
            <a:extLst>
              <a:ext uri="{FF2B5EF4-FFF2-40B4-BE49-F238E27FC236}">
                <a16:creationId xmlns:a16="http://schemas.microsoft.com/office/drawing/2014/main" id="{57AD9A4C-0FEB-7949-A381-99629F1F4526}"/>
              </a:ext>
            </a:extLst>
          </p:cNvPr>
          <p:cNvGrpSpPr/>
          <p:nvPr userDrawn="1"/>
        </p:nvGrpSpPr>
        <p:grpSpPr>
          <a:xfrm>
            <a:off x="3668108" y="5983536"/>
            <a:ext cx="1807784" cy="648000"/>
            <a:chOff x="4976589" y="5294657"/>
            <a:chExt cx="1807784" cy="648000"/>
          </a:xfrm>
        </p:grpSpPr>
        <p:pic>
          <p:nvPicPr>
            <p:cNvPr id="9" name="Picture 8">
              <a:extLst>
                <a:ext uri="{FF2B5EF4-FFF2-40B4-BE49-F238E27FC236}">
                  <a16:creationId xmlns:a16="http://schemas.microsoft.com/office/drawing/2014/main" id="{9BB7D17D-0111-464B-8424-4A9A882F57F5}"/>
                </a:ext>
              </a:extLst>
            </p:cNvPr>
            <p:cNvPicPr>
              <a:picLocks noChangeAspect="1"/>
            </p:cNvPicPr>
            <p:nvPr userDrawn="1"/>
          </p:nvPicPr>
          <p:blipFill>
            <a:blip r:embed="rId2"/>
            <a:stretch>
              <a:fillRect/>
            </a:stretch>
          </p:blipFill>
          <p:spPr>
            <a:xfrm>
              <a:off x="4976589" y="5294657"/>
              <a:ext cx="648000" cy="648000"/>
            </a:xfrm>
            <a:prstGeom prst="rect">
              <a:avLst/>
            </a:prstGeom>
          </p:spPr>
        </p:pic>
        <p:pic>
          <p:nvPicPr>
            <p:cNvPr id="11" name="Picture 10">
              <a:extLst>
                <a:ext uri="{FF2B5EF4-FFF2-40B4-BE49-F238E27FC236}">
                  <a16:creationId xmlns:a16="http://schemas.microsoft.com/office/drawing/2014/main" id="{BE25CCB1-EB1E-2749-9E7D-6F2D8609F83E}"/>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5766086" y="5294657"/>
              <a:ext cx="1018287" cy="648000"/>
            </a:xfrm>
            <a:prstGeom prst="rect">
              <a:avLst/>
            </a:prstGeom>
            <a:solidFill>
              <a:schemeClr val="accent6"/>
            </a:solidFill>
          </p:spPr>
        </p:pic>
      </p:grpSp>
    </p:spTree>
    <p:extLst>
      <p:ext uri="{BB962C8B-B14F-4D97-AF65-F5344CB8AC3E}">
        <p14:creationId xmlns:p14="http://schemas.microsoft.com/office/powerpoint/2010/main" val="1481261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17B6A0-88F7-EF44-8995-EA65735EB89C}"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1244738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17B6A0-88F7-EF44-8995-EA65735EB89C}"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2639913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79254"/>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154243"/>
            <a:ext cx="7886700" cy="502272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C17B6A0-88F7-EF44-8995-EA65735EB89C}"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4202319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17B6A0-88F7-EF44-8995-EA65735EB89C}"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32631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17B6A0-88F7-EF44-8995-EA65735EB89C}"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335710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17B6A0-88F7-EF44-8995-EA65735EB89C}" type="datetimeFigureOut">
              <a:rPr lang="en-US" smtClean="0"/>
              <a:t>8/26/19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4082197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17B6A0-88F7-EF44-8995-EA65735EB89C}" type="datetimeFigureOut">
              <a:rPr lang="en-US" smtClean="0"/>
              <a:t>8/26/19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394122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17B6A0-88F7-EF44-8995-EA65735EB89C}" type="datetimeFigureOut">
              <a:rPr lang="en-US" smtClean="0"/>
              <a:t>8/26/19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22776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17B6A0-88F7-EF44-8995-EA65735EB89C}"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1053593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17B6A0-88F7-EF44-8995-EA65735EB89C}"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C65E3A-CD07-524F-968D-A714C7D25A08}" type="slidenum">
              <a:rPr lang="en-US" smtClean="0"/>
              <a:t>‹#›</a:t>
            </a:fld>
            <a:endParaRPr lang="en-US"/>
          </a:p>
        </p:txBody>
      </p:sp>
    </p:spTree>
    <p:extLst>
      <p:ext uri="{BB962C8B-B14F-4D97-AF65-F5344CB8AC3E}">
        <p14:creationId xmlns:p14="http://schemas.microsoft.com/office/powerpoint/2010/main" val="2385250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17B6A0-88F7-EF44-8995-EA65735EB89C}" type="datetimeFigureOut">
              <a:rPr lang="en-US" smtClean="0"/>
              <a:t>8/26/19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C65E3A-CD07-524F-968D-A714C7D25A08}" type="slidenum">
              <a:rPr lang="en-US" smtClean="0"/>
              <a:t>‹#›</a:t>
            </a:fld>
            <a:endParaRPr lang="en-US"/>
          </a:p>
        </p:txBody>
      </p:sp>
      <p:pic>
        <p:nvPicPr>
          <p:cNvPr id="15" name="Picture 14">
            <a:extLst>
              <a:ext uri="{FF2B5EF4-FFF2-40B4-BE49-F238E27FC236}">
                <a16:creationId xmlns:a16="http://schemas.microsoft.com/office/drawing/2014/main" id="{1C129BB9-514E-9B41-81CB-6B27868E06D9}"/>
              </a:ext>
            </a:extLst>
          </p:cNvPr>
          <p:cNvPicPr>
            <a:picLocks noChangeAspect="1"/>
          </p:cNvPicPr>
          <p:nvPr userDrawn="1"/>
        </p:nvPicPr>
        <p:blipFill>
          <a:blip r:embed="rId13"/>
          <a:stretch>
            <a:fillRect/>
          </a:stretch>
        </p:blipFill>
        <p:spPr>
          <a:xfrm>
            <a:off x="8404558" y="185738"/>
            <a:ext cx="608895" cy="648000"/>
          </a:xfrm>
          <a:prstGeom prst="rect">
            <a:avLst/>
          </a:prstGeom>
        </p:spPr>
      </p:pic>
    </p:spTree>
    <p:extLst>
      <p:ext uri="{BB962C8B-B14F-4D97-AF65-F5344CB8AC3E}">
        <p14:creationId xmlns:p14="http://schemas.microsoft.com/office/powerpoint/2010/main" val="13777889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g"/><Relationship Id="rId1" Type="http://schemas.microsoft.com/office/2007/relationships/media" Target="../media/media1.mp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3E015B-D34B-E347-A648-DC73762A6DF9}"/>
              </a:ext>
            </a:extLst>
          </p:cNvPr>
          <p:cNvSpPr txBox="1"/>
          <p:nvPr/>
        </p:nvSpPr>
        <p:spPr>
          <a:xfrm>
            <a:off x="957662" y="4611211"/>
            <a:ext cx="7228677" cy="923330"/>
          </a:xfrm>
          <a:prstGeom prst="rect">
            <a:avLst/>
          </a:prstGeom>
          <a:noFill/>
        </p:spPr>
        <p:txBody>
          <a:bodyPr wrap="square" rtlCol="0">
            <a:spAutoFit/>
          </a:bodyPr>
          <a:lstStyle/>
          <a:p>
            <a:pPr algn="just"/>
            <a:r>
              <a:rPr lang="el-GR" baseline="30000" dirty="0"/>
              <a:t>1</a:t>
            </a:r>
            <a:r>
              <a:rPr lang="el-GR" dirty="0"/>
              <a:t> </a:t>
            </a:r>
            <a:r>
              <a:rPr lang="el-GR" dirty="0" err="1"/>
              <a:t>Ινστιτούτο</a:t>
            </a:r>
            <a:r>
              <a:rPr lang="el-GR" dirty="0"/>
              <a:t> </a:t>
            </a:r>
            <a:r>
              <a:rPr lang="el-GR" dirty="0" err="1"/>
              <a:t>Νανοεπιστήμης</a:t>
            </a:r>
            <a:r>
              <a:rPr lang="el-GR" dirty="0"/>
              <a:t> &amp; </a:t>
            </a:r>
            <a:r>
              <a:rPr lang="el-GR" dirty="0" err="1"/>
              <a:t>Νανοτεχνολογίας</a:t>
            </a:r>
            <a:r>
              <a:rPr lang="el-GR" dirty="0"/>
              <a:t>, </a:t>
            </a:r>
            <a:r>
              <a:rPr lang="el-GR" dirty="0" err="1"/>
              <a:t>Εθνικο</a:t>
            </a:r>
            <a:r>
              <a:rPr lang="el-GR" dirty="0"/>
              <a:t>́ </a:t>
            </a:r>
            <a:r>
              <a:rPr lang="el-GR" dirty="0" err="1"/>
              <a:t>Κέντρο</a:t>
            </a:r>
            <a:r>
              <a:rPr lang="el-GR" dirty="0"/>
              <a:t> </a:t>
            </a:r>
            <a:r>
              <a:rPr lang="el-GR" dirty="0" err="1"/>
              <a:t>Έρευνας</a:t>
            </a:r>
            <a:br>
              <a:rPr lang="en-US" dirty="0"/>
            </a:br>
            <a:r>
              <a:rPr lang="en-US" dirty="0"/>
              <a:t>   </a:t>
            </a:r>
            <a:r>
              <a:rPr lang="el-GR" dirty="0" err="1"/>
              <a:t>Φυσικών</a:t>
            </a:r>
            <a:r>
              <a:rPr lang="el-GR" dirty="0"/>
              <a:t> </a:t>
            </a:r>
            <a:r>
              <a:rPr lang="el-GR" dirty="0" err="1"/>
              <a:t>Επιστημών</a:t>
            </a:r>
            <a:r>
              <a:rPr lang="el-GR" dirty="0"/>
              <a:t> «</a:t>
            </a:r>
            <a:r>
              <a:rPr lang="el-GR" dirty="0" err="1"/>
              <a:t>Δημόκριτος</a:t>
            </a:r>
            <a:r>
              <a:rPr lang="el-GR" dirty="0"/>
              <a:t>», </a:t>
            </a:r>
            <a:r>
              <a:rPr lang="el-GR" dirty="0" err="1"/>
              <a:t>Αθήνα</a:t>
            </a:r>
            <a:r>
              <a:rPr lang="el-GR" dirty="0"/>
              <a:t>, </a:t>
            </a:r>
            <a:r>
              <a:rPr lang="el-GR" dirty="0" err="1"/>
              <a:t>Ελλάδα</a:t>
            </a:r>
            <a:r>
              <a:rPr lang="el-GR" dirty="0"/>
              <a:t> </a:t>
            </a:r>
          </a:p>
          <a:p>
            <a:pPr algn="just"/>
            <a:endParaRPr lang="en-US" dirty="0"/>
          </a:p>
        </p:txBody>
      </p:sp>
      <p:sp>
        <p:nvSpPr>
          <p:cNvPr id="6" name="Title 5">
            <a:extLst>
              <a:ext uri="{FF2B5EF4-FFF2-40B4-BE49-F238E27FC236}">
                <a16:creationId xmlns:a16="http://schemas.microsoft.com/office/drawing/2014/main" id="{7E0A88B1-0F5D-0E4A-A9A3-FC030119646E}"/>
              </a:ext>
            </a:extLst>
          </p:cNvPr>
          <p:cNvSpPr>
            <a:spLocks noGrp="1"/>
          </p:cNvSpPr>
          <p:nvPr>
            <p:ph type="ctrTitle"/>
          </p:nvPr>
        </p:nvSpPr>
        <p:spPr/>
        <p:txBody>
          <a:bodyPr/>
          <a:lstStyle/>
          <a:p>
            <a:endParaRPr lang="en-US"/>
          </a:p>
        </p:txBody>
      </p:sp>
      <p:sp>
        <p:nvSpPr>
          <p:cNvPr id="8" name="Subtitle 7">
            <a:extLst>
              <a:ext uri="{FF2B5EF4-FFF2-40B4-BE49-F238E27FC236}">
                <a16:creationId xmlns:a16="http://schemas.microsoft.com/office/drawing/2014/main" id="{850C0039-BD68-0342-B1BD-A033A2CC0E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440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AE8A-739B-FE4B-B0CE-0890DB0C41DB}"/>
              </a:ext>
            </a:extLst>
          </p:cNvPr>
          <p:cNvSpPr>
            <a:spLocks noGrp="1"/>
          </p:cNvSpPr>
          <p:nvPr>
            <p:ph type="title"/>
          </p:nvPr>
        </p:nvSpPr>
        <p:spPr/>
        <p:txBody>
          <a:bodyPr/>
          <a:lstStyle/>
          <a:p>
            <a:r>
              <a:rPr lang="el-GR" sz="3600" dirty="0">
                <a:solidFill>
                  <a:schemeClr val="accent1"/>
                </a:solidFill>
              </a:rPr>
              <a:t>Εισαγωγή</a:t>
            </a:r>
            <a:endParaRPr lang="en-US" sz="3600" dirty="0">
              <a:solidFill>
                <a:schemeClr val="accent1"/>
              </a:solidFill>
            </a:endParaRPr>
          </a:p>
        </p:txBody>
      </p:sp>
      <p:sp>
        <p:nvSpPr>
          <p:cNvPr id="3" name="Content Placeholder 2">
            <a:extLst>
              <a:ext uri="{FF2B5EF4-FFF2-40B4-BE49-F238E27FC236}">
                <a16:creationId xmlns:a16="http://schemas.microsoft.com/office/drawing/2014/main" id="{8811A554-CCAB-CC47-991E-F6F4B0693B58}"/>
              </a:ext>
            </a:extLst>
          </p:cNvPr>
          <p:cNvSpPr>
            <a:spLocks noGrp="1"/>
          </p:cNvSpPr>
          <p:nvPr>
            <p:ph idx="1"/>
          </p:nvPr>
        </p:nvSpPr>
        <p:spPr>
          <a:xfrm>
            <a:off x="628650" y="1154243"/>
            <a:ext cx="7886700" cy="5022720"/>
          </a:xfrm>
        </p:spPr>
        <p:txBody>
          <a:bodyPr>
            <a:normAutofit/>
          </a:bodyPr>
          <a:lstStyle/>
          <a:p>
            <a:pPr algn="just"/>
            <a:r>
              <a:rPr lang="el-GR" sz="1800" dirty="0"/>
              <a:t>Σχιστολιθικό αέριο: φυσικό αέριο που φιλοξενείται σε σχιστολιθικούς σχηματισμούς (κηρογόνο, πηλούς, ασβεστίτης, χαλαζίας κ.α.)</a:t>
            </a:r>
          </a:p>
          <a:p>
            <a:pPr algn="just"/>
            <a:r>
              <a:rPr lang="el-GR" sz="1800" dirty="0"/>
              <a:t>Η δυνατότητα εκμετάλλευσης του σχηματισμού σχετίζεται και με το περιεχόμενό του σε οργανική ύλη (κηρογόνο)</a:t>
            </a:r>
          </a:p>
          <a:p>
            <a:pPr algn="just"/>
            <a:r>
              <a:rPr lang="el-GR" sz="1800" dirty="0"/>
              <a:t>Ανάκτηση μέσω </a:t>
            </a:r>
            <a:r>
              <a:rPr lang="el-GR" sz="1800" dirty="0" err="1"/>
              <a:t>ρηγμάτωσης</a:t>
            </a:r>
            <a:r>
              <a:rPr lang="el-GR" sz="1800" dirty="0"/>
              <a:t> – υγρά </a:t>
            </a:r>
            <a:r>
              <a:rPr lang="el-GR" sz="1800" dirty="0" err="1"/>
              <a:t>ρηγμάτωσης</a:t>
            </a:r>
            <a:r>
              <a:rPr lang="el-GR" sz="1800" dirty="0"/>
              <a:t> υδατικά διαλύματα με πρόσθετα διαφορετικής λειτουργικότητας</a:t>
            </a:r>
          </a:p>
          <a:p>
            <a:pPr algn="just"/>
            <a:r>
              <a:rPr lang="en-US" sz="1800" dirty="0" err="1"/>
              <a:t>ShaleXEnviromentT</a:t>
            </a:r>
            <a:r>
              <a:rPr lang="el-GR" sz="1800" dirty="0"/>
              <a:t> (</a:t>
            </a:r>
            <a:r>
              <a:rPr lang="en-US" sz="1800" dirty="0"/>
              <a:t>EU H2020</a:t>
            </a:r>
            <a:r>
              <a:rPr lang="el-GR" sz="1800" dirty="0"/>
              <a:t>, </a:t>
            </a:r>
            <a:r>
              <a:rPr lang="en-US" sz="1800" dirty="0"/>
              <a:t>No: 640979</a:t>
            </a:r>
            <a:r>
              <a:rPr lang="el-GR" sz="1800" dirty="0"/>
              <a:t>)</a:t>
            </a:r>
            <a:r>
              <a:rPr lang="en-US" sz="1800" dirty="0"/>
              <a:t>: </a:t>
            </a:r>
            <a:r>
              <a:rPr lang="el-GR" sz="1800" dirty="0"/>
              <a:t>κατανόηση της διεργασίας, αξιολόγηση του οικολογικού  αποτυπώματος της και βελτιστοποίηση της</a:t>
            </a:r>
            <a:endParaRPr lang="en-US" sz="1800" dirty="0"/>
          </a:p>
          <a:p>
            <a:pPr marL="0" indent="0" algn="just">
              <a:buNone/>
            </a:pPr>
            <a:endParaRPr lang="el-GR" sz="1800" dirty="0"/>
          </a:p>
        </p:txBody>
      </p:sp>
      <p:grpSp>
        <p:nvGrpSpPr>
          <p:cNvPr id="4" name="Group 3">
            <a:extLst>
              <a:ext uri="{FF2B5EF4-FFF2-40B4-BE49-F238E27FC236}">
                <a16:creationId xmlns:a16="http://schemas.microsoft.com/office/drawing/2014/main" id="{A30E460F-CD00-6E4F-A67A-041418729B00}"/>
              </a:ext>
            </a:extLst>
          </p:cNvPr>
          <p:cNvGrpSpPr/>
          <p:nvPr/>
        </p:nvGrpSpPr>
        <p:grpSpPr>
          <a:xfrm>
            <a:off x="3906982" y="3665603"/>
            <a:ext cx="4608368" cy="2883135"/>
            <a:chOff x="0" y="0"/>
            <a:chExt cx="2602230" cy="1464945"/>
          </a:xfrm>
        </p:grpSpPr>
        <p:pic>
          <p:nvPicPr>
            <p:cNvPr id="5" name="Picture 4">
              <a:extLst>
                <a:ext uri="{FF2B5EF4-FFF2-40B4-BE49-F238E27FC236}">
                  <a16:creationId xmlns:a16="http://schemas.microsoft.com/office/drawing/2014/main" id="{63998F5A-7F8A-9847-9481-37A2DF6CAE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602230" cy="1464945"/>
            </a:xfrm>
            <a:prstGeom prst="rect">
              <a:avLst/>
            </a:prstGeom>
          </p:spPr>
        </p:pic>
        <p:pic>
          <p:nvPicPr>
            <p:cNvPr id="6" name="Picture 5">
              <a:extLst>
                <a:ext uri="{FF2B5EF4-FFF2-40B4-BE49-F238E27FC236}">
                  <a16:creationId xmlns:a16="http://schemas.microsoft.com/office/drawing/2014/main" id="{8F33ACCB-A320-6F43-B671-A940026379F7}"/>
                </a:ext>
              </a:extLst>
            </p:cNvPr>
            <p:cNvPicPr>
              <a:picLocks noChangeAspect="1"/>
            </p:cNvPicPr>
            <p:nvPr/>
          </p:nvPicPr>
          <p:blipFill rotWithShape="1">
            <a:blip r:embed="rId3" cstate="print">
              <a:alphaModFix amt="80000"/>
              <a:extLst>
                <a:ext uri="{28A0092B-C50C-407E-A947-70E740481C1C}">
                  <a14:useLocalDpi xmlns:a14="http://schemas.microsoft.com/office/drawing/2010/main" val="0"/>
                </a:ext>
              </a:extLst>
            </a:blip>
            <a:srcRect/>
            <a:stretch/>
          </p:blipFill>
          <p:spPr>
            <a:xfrm>
              <a:off x="1108424" y="91032"/>
              <a:ext cx="643890" cy="554990"/>
            </a:xfrm>
            <a:prstGeom prst="rect">
              <a:avLst/>
            </a:prstGeom>
          </p:spPr>
        </p:pic>
        <p:pic>
          <p:nvPicPr>
            <p:cNvPr id="7" name="Picture 6">
              <a:extLst>
                <a:ext uri="{FF2B5EF4-FFF2-40B4-BE49-F238E27FC236}">
                  <a16:creationId xmlns:a16="http://schemas.microsoft.com/office/drawing/2014/main" id="{859065C9-D129-3E41-9848-B5E4DE3012F7}"/>
                </a:ext>
              </a:extLst>
            </p:cNvPr>
            <p:cNvPicPr>
              <a:picLocks noChangeAspect="1"/>
            </p:cNvPicPr>
            <p:nvPr/>
          </p:nvPicPr>
          <p:blipFill>
            <a:blip r:embed="rId4" cstate="print">
              <a:alphaModFix amt="80000"/>
              <a:extLst>
                <a:ext uri="{28A0092B-C50C-407E-A947-70E740481C1C}">
                  <a14:useLocalDpi xmlns:a14="http://schemas.microsoft.com/office/drawing/2010/main" val="0"/>
                </a:ext>
              </a:extLst>
            </a:blip>
            <a:stretch>
              <a:fillRect/>
            </a:stretch>
          </p:blipFill>
          <p:spPr>
            <a:xfrm>
              <a:off x="1935003" y="86636"/>
              <a:ext cx="657860" cy="563880"/>
            </a:xfrm>
            <a:prstGeom prst="rect">
              <a:avLst/>
            </a:prstGeom>
          </p:spPr>
        </p:pic>
        <p:sp>
          <p:nvSpPr>
            <p:cNvPr id="8" name="Down Arrow 7">
              <a:extLst>
                <a:ext uri="{FF2B5EF4-FFF2-40B4-BE49-F238E27FC236}">
                  <a16:creationId xmlns:a16="http://schemas.microsoft.com/office/drawing/2014/main" id="{3D3A83B4-925B-A640-8ABC-EB9C5ACF6E01}"/>
                </a:ext>
              </a:extLst>
            </p:cNvPr>
            <p:cNvSpPr/>
            <p:nvPr/>
          </p:nvSpPr>
          <p:spPr>
            <a:xfrm rot="12214547" flipH="1">
              <a:off x="1151026" y="608864"/>
              <a:ext cx="45724" cy="711884"/>
            </a:xfrm>
            <a:prstGeom prst="downArrow">
              <a:avLst>
                <a:gd name="adj1" fmla="val 19985"/>
                <a:gd name="adj2" fmla="val 74262"/>
              </a:avLst>
            </a:prstGeom>
            <a:solidFill>
              <a:schemeClr val="accent2">
                <a:alpha val="30000"/>
              </a:schemeClr>
            </a:solidFill>
            <a:ln w="31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Down Arrow 8">
              <a:extLst>
                <a:ext uri="{FF2B5EF4-FFF2-40B4-BE49-F238E27FC236}">
                  <a16:creationId xmlns:a16="http://schemas.microsoft.com/office/drawing/2014/main" id="{EAB66BCF-7A82-D042-B460-0E5CF90EFAF3}"/>
                </a:ext>
              </a:extLst>
            </p:cNvPr>
            <p:cNvSpPr/>
            <p:nvPr/>
          </p:nvSpPr>
          <p:spPr>
            <a:xfrm rot="12356625" flipH="1">
              <a:off x="1907902" y="642982"/>
              <a:ext cx="45724" cy="633116"/>
            </a:xfrm>
            <a:prstGeom prst="downArrow">
              <a:avLst>
                <a:gd name="adj1" fmla="val 19985"/>
                <a:gd name="adj2" fmla="val 74262"/>
              </a:avLst>
            </a:prstGeom>
            <a:solidFill>
              <a:schemeClr val="accent1">
                <a:alpha val="30000"/>
              </a:schemeClr>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Text Box 46">
              <a:extLst>
                <a:ext uri="{FF2B5EF4-FFF2-40B4-BE49-F238E27FC236}">
                  <a16:creationId xmlns:a16="http://schemas.microsoft.com/office/drawing/2014/main" id="{76598119-57B3-CF4B-811B-EC75C174C6E2}"/>
                </a:ext>
              </a:extLst>
            </p:cNvPr>
            <p:cNvSpPr txBox="1"/>
            <p:nvPr/>
          </p:nvSpPr>
          <p:spPr>
            <a:xfrm>
              <a:off x="1114919" y="2908"/>
              <a:ext cx="721297" cy="113591"/>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nSpc>
                  <a:spcPct val="115000"/>
                </a:lnSpc>
                <a:spcAft>
                  <a:spcPts val="0"/>
                </a:spcAft>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Kaolinite mesopore</a:t>
              </a:r>
            </a:p>
          </p:txBody>
        </p:sp>
        <p:sp>
          <p:nvSpPr>
            <p:cNvPr id="11" name="Text Box 47">
              <a:extLst>
                <a:ext uri="{FF2B5EF4-FFF2-40B4-BE49-F238E27FC236}">
                  <a16:creationId xmlns:a16="http://schemas.microsoft.com/office/drawing/2014/main" id="{E19ED9F1-B83F-8346-8BE2-7B5AE53B24D3}"/>
                </a:ext>
              </a:extLst>
            </p:cNvPr>
            <p:cNvSpPr txBox="1"/>
            <p:nvPr/>
          </p:nvSpPr>
          <p:spPr>
            <a:xfrm>
              <a:off x="1961535" y="259"/>
              <a:ext cx="602027" cy="119270"/>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nSpc>
                  <a:spcPct val="115000"/>
                </a:lnSpc>
                <a:spcAft>
                  <a:spcPts val="0"/>
                </a:spcAft>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Kerogen structure</a:t>
              </a:r>
            </a:p>
          </p:txBody>
        </p:sp>
        <p:cxnSp>
          <p:nvCxnSpPr>
            <p:cNvPr id="12" name="Straight Connector 11">
              <a:extLst>
                <a:ext uri="{FF2B5EF4-FFF2-40B4-BE49-F238E27FC236}">
                  <a16:creationId xmlns:a16="http://schemas.microsoft.com/office/drawing/2014/main" id="{C07C8BA4-BA12-1047-BCB6-040A6456A18B}"/>
                </a:ext>
              </a:extLst>
            </p:cNvPr>
            <p:cNvCxnSpPr/>
            <p:nvPr/>
          </p:nvCxnSpPr>
          <p:spPr>
            <a:xfrm flipH="1" flipV="1">
              <a:off x="1835846" y="163845"/>
              <a:ext cx="665" cy="3469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Content Placeholder 2">
            <a:extLst>
              <a:ext uri="{FF2B5EF4-FFF2-40B4-BE49-F238E27FC236}">
                <a16:creationId xmlns:a16="http://schemas.microsoft.com/office/drawing/2014/main" id="{959AA42F-FBC5-074D-9445-C7946B4EA617}"/>
              </a:ext>
            </a:extLst>
          </p:cNvPr>
          <p:cNvSpPr txBox="1">
            <a:spLocks/>
          </p:cNvSpPr>
          <p:nvPr/>
        </p:nvSpPr>
        <p:spPr>
          <a:xfrm>
            <a:off x="628649" y="3654777"/>
            <a:ext cx="4161000" cy="2674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1800" b="1" dirty="0" err="1"/>
              <a:t>Μικροπόροι</a:t>
            </a:r>
            <a:r>
              <a:rPr lang="el-GR" sz="1800" b="1" dirty="0"/>
              <a:t>    </a:t>
            </a:r>
            <a:r>
              <a:rPr lang="el-GR" sz="1800" b="1" dirty="0" err="1"/>
              <a:t>κηρογόνου</a:t>
            </a:r>
            <a:r>
              <a:rPr lang="el-GR" sz="1800" b="1" dirty="0"/>
              <a:t> </a:t>
            </a:r>
            <a:br>
              <a:rPr lang="el-GR" sz="1800" b="1" dirty="0"/>
            </a:br>
            <a:r>
              <a:rPr lang="el-GR" sz="1800" dirty="0"/>
              <a:t>(δημιουργία   ρεαλιστικών </a:t>
            </a:r>
            <a:br>
              <a:rPr lang="el-GR" sz="1800" dirty="0"/>
            </a:br>
            <a:r>
              <a:rPr lang="el-GR" sz="1800" dirty="0"/>
              <a:t>δομών και χαρακτηρισμός</a:t>
            </a:r>
            <a:br>
              <a:rPr lang="el-GR" sz="1800" dirty="0"/>
            </a:br>
            <a:r>
              <a:rPr lang="el-GR" sz="1800" dirty="0"/>
              <a:t>τους)</a:t>
            </a:r>
          </a:p>
          <a:p>
            <a:r>
              <a:rPr lang="el-GR" sz="1800" b="1" dirty="0" err="1"/>
              <a:t>Μεσοπόροι</a:t>
            </a:r>
            <a:r>
              <a:rPr lang="el-GR" sz="1800" b="1" dirty="0"/>
              <a:t>     </a:t>
            </a:r>
            <a:r>
              <a:rPr lang="el-GR" sz="1800" b="1" dirty="0" err="1"/>
              <a:t>καολινήτη</a:t>
            </a:r>
            <a:r>
              <a:rPr lang="el-GR" sz="1800" dirty="0"/>
              <a:t> </a:t>
            </a:r>
            <a:br>
              <a:rPr lang="el-GR" sz="1800" dirty="0"/>
            </a:br>
            <a:r>
              <a:rPr lang="el-GR" sz="1800" dirty="0"/>
              <a:t>(συμπεριφορά μοντέλων</a:t>
            </a:r>
            <a:br>
              <a:rPr lang="el-GR" sz="1800" dirty="0"/>
            </a:br>
            <a:r>
              <a:rPr lang="el-GR" sz="1800" dirty="0"/>
              <a:t>υγρών </a:t>
            </a:r>
            <a:r>
              <a:rPr lang="el-GR" sz="1800" dirty="0" err="1"/>
              <a:t>ρηγμάτωσης</a:t>
            </a:r>
            <a:r>
              <a:rPr lang="el-GR" sz="1800" dirty="0"/>
              <a:t>).</a:t>
            </a:r>
            <a:endParaRPr lang="en-US" sz="1800" dirty="0"/>
          </a:p>
        </p:txBody>
      </p:sp>
    </p:spTree>
    <p:extLst>
      <p:ext uri="{BB962C8B-B14F-4D97-AF65-F5344CB8AC3E}">
        <p14:creationId xmlns:p14="http://schemas.microsoft.com/office/powerpoint/2010/main" val="1702853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12CB-98FB-524E-BAB2-E0553CF0E91F}"/>
              </a:ext>
            </a:extLst>
          </p:cNvPr>
          <p:cNvSpPr>
            <a:spLocks noGrp="1"/>
          </p:cNvSpPr>
          <p:nvPr>
            <p:ph type="title"/>
          </p:nvPr>
        </p:nvSpPr>
        <p:spPr/>
        <p:txBody>
          <a:bodyPr/>
          <a:lstStyle/>
          <a:p>
            <a:r>
              <a:rPr lang="el-GR" sz="3600" dirty="0" err="1">
                <a:solidFill>
                  <a:schemeClr val="accent1"/>
                </a:solidFill>
              </a:rPr>
              <a:t>Κηρογόνα</a:t>
            </a:r>
            <a:r>
              <a:rPr lang="el-GR" sz="3600" dirty="0">
                <a:solidFill>
                  <a:schemeClr val="accent1"/>
                </a:solidFill>
              </a:rPr>
              <a:t> - διάχυση</a:t>
            </a:r>
            <a:endParaRPr lang="en-US" sz="3600" dirty="0">
              <a:solidFill>
                <a:schemeClr val="accent1"/>
              </a:solidFill>
            </a:endParaRPr>
          </a:p>
        </p:txBody>
      </p:sp>
      <p:sp>
        <p:nvSpPr>
          <p:cNvPr id="3" name="Content Placeholder 2">
            <a:extLst>
              <a:ext uri="{FF2B5EF4-FFF2-40B4-BE49-F238E27FC236}">
                <a16:creationId xmlns:a16="http://schemas.microsoft.com/office/drawing/2014/main" id="{D1CE5123-66A4-FC47-AB1C-904A3A219863}"/>
              </a:ext>
            </a:extLst>
          </p:cNvPr>
          <p:cNvSpPr>
            <a:spLocks noGrp="1"/>
          </p:cNvSpPr>
          <p:nvPr>
            <p:ph idx="1"/>
          </p:nvPr>
        </p:nvSpPr>
        <p:spPr>
          <a:xfrm>
            <a:off x="628650" y="1154243"/>
            <a:ext cx="7058509" cy="5022720"/>
          </a:xfrm>
        </p:spPr>
        <p:txBody>
          <a:bodyPr>
            <a:normAutofit/>
          </a:bodyPr>
          <a:lstStyle/>
          <a:p>
            <a:r>
              <a:rPr lang="el-GR" sz="1800" dirty="0"/>
              <a:t>Κίνηση μορίων μεθανίου σε </a:t>
            </a:r>
            <a:r>
              <a:rPr lang="el-GR" sz="1800" dirty="0" err="1"/>
              <a:t>μικρο</a:t>
            </a:r>
            <a:r>
              <a:rPr lang="el-GR" sz="1800" dirty="0"/>
              <a:t>-πόρους </a:t>
            </a:r>
            <a:r>
              <a:rPr lang="el-GR" sz="1800" dirty="0" err="1"/>
              <a:t>κηρογόνου</a:t>
            </a:r>
            <a:r>
              <a:rPr lang="el-GR" sz="1800" dirty="0"/>
              <a:t>. Τα μόρια κινούνται με διαφορετικές ταχύτητες, ποιο αργά (κίτρινο) και ποιο γρήγορα (κόκκινο). Οι τροχιές τους διαγράφουν του πόρους την δομής του </a:t>
            </a:r>
            <a:r>
              <a:rPr lang="el-GR" sz="1800" dirty="0" err="1"/>
              <a:t>κηρογόνου</a:t>
            </a:r>
            <a:r>
              <a:rPr lang="el-GR" sz="1800" dirty="0"/>
              <a:t>. Από την μελέτη της κίνησης του λαμβάνονται χρήσιμες πληροφορίες για τον σχεδιασμό της διεργασίας εξόρυξης σχιστολιθικού αερίου.</a:t>
            </a:r>
            <a:endParaRPr lang="en-US" sz="1800" dirty="0"/>
          </a:p>
        </p:txBody>
      </p:sp>
      <p:pic>
        <p:nvPicPr>
          <p:cNvPr id="11" name="path21.mpg">
            <a:hlinkClick r:id="" action="ppaction://media"/>
            <a:extLst>
              <a:ext uri="{FF2B5EF4-FFF2-40B4-BE49-F238E27FC236}">
                <a16:creationId xmlns:a16="http://schemas.microsoft.com/office/drawing/2014/main" id="{429AC6A0-2753-674B-8497-A5565FD98A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816"/>
          <a:stretch/>
        </p:blipFill>
        <p:spPr>
          <a:xfrm>
            <a:off x="3096513" y="3279830"/>
            <a:ext cx="2808100" cy="2672863"/>
          </a:xfrm>
          <a:prstGeom prst="rect">
            <a:avLst/>
          </a:prstGeom>
        </p:spPr>
      </p:pic>
    </p:spTree>
    <p:extLst>
      <p:ext uri="{BB962C8B-B14F-4D97-AF65-F5344CB8AC3E}">
        <p14:creationId xmlns:p14="http://schemas.microsoft.com/office/powerpoint/2010/main" val="197629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200"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1"/>
                                        </p:tgtEl>
                                      </p:cBhvr>
                                    </p:cmd>
                                  </p:childTnLst>
                                </p:cTn>
                              </p:par>
                            </p:childTnLst>
                          </p:cTn>
                        </p:par>
                      </p:childTnLst>
                    </p:cTn>
                  </p:par>
                </p:childTnLst>
              </p:cTn>
              <p:nextCondLst>
                <p:cond evt="onClick" delay="0">
                  <p:tgtEl>
                    <p:spTgt spid="11"/>
                  </p:tgtEl>
                </p:cond>
              </p:nextCondLst>
            </p:seq>
            <p:video>
              <p:cMediaNode vol="80000">
                <p:cTn id="20"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C718D2-56C0-8342-8912-960D6580379C}"/>
              </a:ext>
            </a:extLst>
          </p:cNvPr>
          <p:cNvSpPr>
            <a:spLocks noGrp="1"/>
          </p:cNvSpPr>
          <p:nvPr>
            <p:ph idx="1"/>
          </p:nvPr>
        </p:nvSpPr>
        <p:spPr/>
        <p:txBody>
          <a:bodyPr>
            <a:normAutofit/>
          </a:bodyPr>
          <a:lstStyle/>
          <a:p>
            <a:r>
              <a:rPr lang="el-GR" sz="1600" dirty="0">
                <a:solidFill>
                  <a:prstClr val="black">
                    <a:lumMod val="75000"/>
                    <a:lumOff val="25000"/>
                  </a:prstClr>
                </a:solidFill>
                <a:latin typeface="Trebuchet MS" panose="020B0603020202020204" pitchFamily="34" charset="0"/>
              </a:rPr>
              <a:t>Τα υγρά </a:t>
            </a:r>
            <a:r>
              <a:rPr lang="el-GR" sz="1600" dirty="0" err="1">
                <a:solidFill>
                  <a:prstClr val="black">
                    <a:lumMod val="75000"/>
                    <a:lumOff val="25000"/>
                  </a:prstClr>
                </a:solidFill>
                <a:latin typeface="Trebuchet MS" panose="020B0603020202020204" pitchFamily="34" charset="0"/>
              </a:rPr>
              <a:t>ρηγμάτωσης</a:t>
            </a:r>
            <a:r>
              <a:rPr lang="el-GR" sz="1600" dirty="0">
                <a:solidFill>
                  <a:prstClr val="black">
                    <a:lumMod val="75000"/>
                    <a:lumOff val="25000"/>
                  </a:prstClr>
                </a:solidFill>
                <a:latin typeface="Trebuchet MS" panose="020B0603020202020204" pitchFamily="34" charset="0"/>
              </a:rPr>
              <a:t> χρησιμοποιούνται στην εξόρυξη του σχιστολιθικού αερίου. Είναι κατά βάση υδατικά διαλύματα που διοχετεύονται υπό πίεση στο πηγάδι, προκαλούν θραύση των πετρωμάτων που φιλοξενούν το αέριο και έτσι το απελευθερώνουν. Η συμπεριφορά τους στου πόρους των πετρωμάτων είναι </a:t>
            </a:r>
            <a:r>
              <a:rPr lang="el-GR" sz="1600" dirty="0" err="1">
                <a:solidFill>
                  <a:prstClr val="black">
                    <a:lumMod val="75000"/>
                    <a:lumOff val="25000"/>
                  </a:prstClr>
                </a:solidFill>
                <a:latin typeface="Trebuchet MS" panose="020B0603020202020204" pitchFamily="34" charset="0"/>
              </a:rPr>
              <a:t>συμαντική</a:t>
            </a:r>
            <a:r>
              <a:rPr lang="el-GR" sz="1600" dirty="0">
                <a:solidFill>
                  <a:prstClr val="black">
                    <a:lumMod val="75000"/>
                    <a:lumOff val="25000"/>
                  </a:prstClr>
                </a:solidFill>
                <a:latin typeface="Trebuchet MS" panose="020B0603020202020204" pitchFamily="34" charset="0"/>
              </a:rPr>
              <a:t> για τον σχεδιασμό της διεργασίας εξόρυξης.</a:t>
            </a:r>
            <a:endParaRPr lang="en-US" sz="1600" dirty="0">
              <a:solidFill>
                <a:prstClr val="black">
                  <a:lumMod val="75000"/>
                  <a:lumOff val="25000"/>
                </a:prstClr>
              </a:solidFill>
              <a:latin typeface="Trebuchet MS" panose="020B0603020202020204" pitchFamily="34" charset="0"/>
            </a:endParaRPr>
          </a:p>
          <a:p>
            <a:endParaRPr lang="en-US" sz="1600" dirty="0"/>
          </a:p>
        </p:txBody>
      </p:sp>
      <p:sp>
        <p:nvSpPr>
          <p:cNvPr id="2" name="Title 1">
            <a:extLst>
              <a:ext uri="{FF2B5EF4-FFF2-40B4-BE49-F238E27FC236}">
                <a16:creationId xmlns:a16="http://schemas.microsoft.com/office/drawing/2014/main" id="{66C6941E-F1AE-8B47-BCF6-8D422645A605}"/>
              </a:ext>
            </a:extLst>
          </p:cNvPr>
          <p:cNvSpPr>
            <a:spLocks noGrp="1"/>
          </p:cNvSpPr>
          <p:nvPr>
            <p:ph type="title"/>
          </p:nvPr>
        </p:nvSpPr>
        <p:spPr/>
        <p:txBody>
          <a:bodyPr/>
          <a:lstStyle/>
          <a:p>
            <a:r>
              <a:rPr lang="el-GR" sz="3600" dirty="0">
                <a:solidFill>
                  <a:schemeClr val="accent1"/>
                </a:solidFill>
              </a:rPr>
              <a:t>Υγρά </a:t>
            </a:r>
            <a:r>
              <a:rPr lang="el-GR" sz="3600" dirty="0" err="1">
                <a:solidFill>
                  <a:schemeClr val="accent1"/>
                </a:solidFill>
              </a:rPr>
              <a:t>ρηγμάτωσης</a:t>
            </a:r>
            <a:r>
              <a:rPr lang="el-GR" sz="3600" dirty="0">
                <a:solidFill>
                  <a:schemeClr val="accent1"/>
                </a:solidFill>
              </a:rPr>
              <a:t> - συσσωματώματα</a:t>
            </a:r>
            <a:endParaRPr lang="en-US" sz="3600" dirty="0">
              <a:solidFill>
                <a:schemeClr val="accent1"/>
              </a:solidFill>
            </a:endParaRPr>
          </a:p>
        </p:txBody>
      </p:sp>
      <p:grpSp>
        <p:nvGrpSpPr>
          <p:cNvPr id="19" name="Group 18">
            <a:extLst>
              <a:ext uri="{FF2B5EF4-FFF2-40B4-BE49-F238E27FC236}">
                <a16:creationId xmlns:a16="http://schemas.microsoft.com/office/drawing/2014/main" id="{EA78D578-9E86-3746-9865-6C3AFB57D2D7}"/>
              </a:ext>
            </a:extLst>
          </p:cNvPr>
          <p:cNvGrpSpPr/>
          <p:nvPr/>
        </p:nvGrpSpPr>
        <p:grpSpPr>
          <a:xfrm>
            <a:off x="1116179" y="2637251"/>
            <a:ext cx="7630218" cy="3640808"/>
            <a:chOff x="805938" y="9012250"/>
            <a:chExt cx="7630218" cy="3640808"/>
          </a:xfrm>
        </p:grpSpPr>
        <p:pic>
          <p:nvPicPr>
            <p:cNvPr id="20" name="Picture 19">
              <a:extLst>
                <a:ext uri="{FF2B5EF4-FFF2-40B4-BE49-F238E27FC236}">
                  <a16:creationId xmlns:a16="http://schemas.microsoft.com/office/drawing/2014/main" id="{FA241C1E-532C-2240-B709-CBFE0BC68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050" y="9012250"/>
              <a:ext cx="3816106" cy="3640808"/>
            </a:xfrm>
            <a:prstGeom prst="rect">
              <a:avLst/>
            </a:prstGeom>
          </p:spPr>
        </p:pic>
        <p:pic>
          <p:nvPicPr>
            <p:cNvPr id="21" name="Picture 20">
              <a:extLst>
                <a:ext uri="{FF2B5EF4-FFF2-40B4-BE49-F238E27FC236}">
                  <a16:creationId xmlns:a16="http://schemas.microsoft.com/office/drawing/2014/main" id="{782594CD-B403-DE42-81E9-DDD524992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38" y="9012250"/>
              <a:ext cx="3816106" cy="3640808"/>
            </a:xfrm>
            <a:prstGeom prst="rect">
              <a:avLst/>
            </a:prstGeom>
          </p:spPr>
        </p:pic>
      </p:grpSp>
      <p:sp>
        <p:nvSpPr>
          <p:cNvPr id="27" name="TextBox 26">
            <a:extLst>
              <a:ext uri="{FF2B5EF4-FFF2-40B4-BE49-F238E27FC236}">
                <a16:creationId xmlns:a16="http://schemas.microsoft.com/office/drawing/2014/main" id="{FEE14DE4-429B-F64F-9F78-FBF0FB5B81D2}"/>
              </a:ext>
            </a:extLst>
          </p:cNvPr>
          <p:cNvSpPr txBox="1"/>
          <p:nvPr/>
        </p:nvSpPr>
        <p:spPr>
          <a:xfrm>
            <a:off x="286169" y="2917075"/>
            <a:ext cx="739265"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rebuchet MS" panose="020B0603020202020204" pitchFamily="34" charset="0"/>
              </a:rPr>
              <a:t>H</a:t>
            </a:r>
            <a:r>
              <a:rPr kumimoji="0" lang="en-US" sz="2600" b="0" i="0" u="none" strike="noStrike" kern="1200" cap="none" spc="0" normalizeH="0" baseline="-25000" noProof="0" dirty="0">
                <a:ln>
                  <a:noFill/>
                </a:ln>
                <a:solidFill>
                  <a:prstClr val="black"/>
                </a:solidFill>
                <a:effectLst/>
                <a:uLnTx/>
                <a:uFillTx/>
                <a:latin typeface="Trebuchet MS" panose="020B0603020202020204" pitchFamily="34" charset="0"/>
              </a:rPr>
              <a:t>3</a:t>
            </a:r>
            <a:r>
              <a:rPr kumimoji="0" lang="en-US" sz="2600" b="0" i="0" u="none" strike="noStrike" kern="1200" cap="none" spc="0" normalizeH="0" baseline="0" noProof="0" dirty="0">
                <a:ln>
                  <a:noFill/>
                </a:ln>
                <a:solidFill>
                  <a:prstClr val="black"/>
                </a:solidFill>
                <a:effectLst/>
                <a:uLnTx/>
                <a:uFillTx/>
                <a:latin typeface="Trebuchet MS" panose="020B0603020202020204" pitchFamily="34" charset="0"/>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FF0000"/>
                </a:solidFill>
                <a:effectLst/>
                <a:uLnTx/>
                <a:uFillTx/>
                <a:latin typeface="Trebuchet MS" panose="020B0603020202020204" pitchFamily="34" charset="0"/>
              </a:rPr>
              <a:t>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54A021"/>
                </a:solidFill>
                <a:effectLst/>
                <a:uLnTx/>
                <a:uFillTx/>
                <a:latin typeface="Trebuchet MS" panose="020B0603020202020204" pitchFamily="34" charset="0"/>
              </a:rPr>
              <a:t>Cl</a:t>
            </a:r>
          </a:p>
        </p:txBody>
      </p:sp>
      <p:sp>
        <p:nvSpPr>
          <p:cNvPr id="30" name="TextBox 29">
            <a:extLst>
              <a:ext uri="{FF2B5EF4-FFF2-40B4-BE49-F238E27FC236}">
                <a16:creationId xmlns:a16="http://schemas.microsoft.com/office/drawing/2014/main" id="{C24AF33A-774C-6848-B348-9C8810DC7B04}"/>
              </a:ext>
            </a:extLst>
          </p:cNvPr>
          <p:cNvSpPr txBox="1"/>
          <p:nvPr/>
        </p:nvSpPr>
        <p:spPr>
          <a:xfrm>
            <a:off x="7676713" y="3134706"/>
            <a:ext cx="1707614" cy="2554545"/>
          </a:xfrm>
          <a:prstGeom prst="rect">
            <a:avLst/>
          </a:prstGeom>
          <a:noFill/>
        </p:spPr>
        <p:txBody>
          <a:bodyPr wrap="square" rtlCol="0">
            <a:spAutoFit/>
          </a:bodyPr>
          <a:lstStyle/>
          <a:p>
            <a:r>
              <a:rPr lang="en-US" sz="3200" dirty="0">
                <a:latin typeface="Trebuchet MS" panose="020B0603020202020204" pitchFamily="34" charset="0"/>
              </a:rPr>
              <a:t>H</a:t>
            </a:r>
            <a:r>
              <a:rPr lang="en-US" sz="3200" baseline="-25000" dirty="0">
                <a:latin typeface="Trebuchet MS" panose="020B0603020202020204" pitchFamily="34" charset="0"/>
              </a:rPr>
              <a:t>3</a:t>
            </a:r>
            <a:r>
              <a:rPr lang="en-US" sz="3200" dirty="0">
                <a:latin typeface="Trebuchet MS" panose="020B0603020202020204" pitchFamily="34" charset="0"/>
              </a:rPr>
              <a:t>A</a:t>
            </a:r>
          </a:p>
          <a:p>
            <a:endParaRPr lang="en-US" sz="3200" dirty="0">
              <a:latin typeface="Trebuchet MS" panose="020B0603020202020204" pitchFamily="34" charset="0"/>
            </a:endParaRPr>
          </a:p>
          <a:p>
            <a:endParaRPr lang="en-US" sz="3200" dirty="0">
              <a:latin typeface="Trebuchet MS" panose="020B0603020202020204" pitchFamily="34" charset="0"/>
            </a:endParaRPr>
          </a:p>
          <a:p>
            <a:endParaRPr lang="en-US" sz="3200" dirty="0">
              <a:latin typeface="Trebuchet MS" panose="020B0603020202020204" pitchFamily="34" charset="0"/>
            </a:endParaRPr>
          </a:p>
          <a:p>
            <a:r>
              <a:rPr lang="en-US" sz="3200" dirty="0">
                <a:latin typeface="Trebuchet MS" panose="020B0603020202020204" pitchFamily="34" charset="0"/>
              </a:rPr>
              <a:t>A</a:t>
            </a:r>
            <a:r>
              <a:rPr lang="en-US" sz="3200" baseline="30000" dirty="0">
                <a:latin typeface="Trebuchet MS" panose="020B0603020202020204" pitchFamily="34" charset="0"/>
              </a:rPr>
              <a:t>3-</a:t>
            </a:r>
            <a:endParaRPr lang="el-GR" sz="3200" baseline="30000" dirty="0">
              <a:latin typeface="Trebuchet MS" panose="020B0603020202020204" pitchFamily="34" charset="0"/>
            </a:endParaRPr>
          </a:p>
        </p:txBody>
      </p:sp>
    </p:spTree>
    <p:extLst>
      <p:ext uri="{BB962C8B-B14F-4D97-AF65-F5344CB8AC3E}">
        <p14:creationId xmlns:p14="http://schemas.microsoft.com/office/powerpoint/2010/main" val="144940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50"/>
                                        <p:tgtEl>
                                          <p:spTgt spid="30"/>
                                        </p:tgtEl>
                                      </p:cBhvr>
                                    </p:animEffect>
                                    <p:set>
                                      <p:cBhvr>
                                        <p:cTn id="7" dur="1" fill="hold">
                                          <p:stCondLst>
                                            <p:cond delay="249"/>
                                          </p:stCondLst>
                                        </p:cTn>
                                        <p:tgtEl>
                                          <p:spTgt spid="30"/>
                                        </p:tgtEl>
                                        <p:attrNameLst>
                                          <p:attrName>style.visibility</p:attrName>
                                        </p:attrNameLst>
                                      </p:cBhvr>
                                      <p:to>
                                        <p:strVal val="hidden"/>
                                      </p:to>
                                    </p:set>
                                  </p:childTnLst>
                                </p:cTn>
                              </p:par>
                            </p:childTnLst>
                          </p:cTn>
                        </p:par>
                        <p:par>
                          <p:cTn id="8" fill="hold">
                            <p:stCondLst>
                              <p:cond delay="250"/>
                            </p:stCondLst>
                            <p:childTnLst>
                              <p:par>
                                <p:cTn id="9" presetID="1"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3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5013</TotalTime>
  <Words>292</Words>
  <Application>Microsoft Macintosh PowerPoint</Application>
  <PresentationFormat>On-screen Show (4:3)</PresentationFormat>
  <Paragraphs>24</Paragraphs>
  <Slides>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Times New Roman</vt:lpstr>
      <vt:lpstr>Trebuchet MS</vt:lpstr>
      <vt:lpstr>Office Theme</vt:lpstr>
      <vt:lpstr>PowerPoint Presentation</vt:lpstr>
      <vt:lpstr>Εισαγωγή</vt:lpstr>
      <vt:lpstr>Κηρογόνα - διάχυση</vt:lpstr>
      <vt:lpstr>Υγρά ρηγμάτωσης - συσσωματώματα</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Peristeras, Loukas</dc:creator>
  <cp:lastModifiedBy>Peristeras, Loukas</cp:lastModifiedBy>
  <cp:revision>102</cp:revision>
  <dcterms:created xsi:type="dcterms:W3CDTF">2019-05-26T12:22:40Z</dcterms:created>
  <dcterms:modified xsi:type="dcterms:W3CDTF">2019-08-26T13:37:08Z</dcterms:modified>
</cp:coreProperties>
</file>